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1"/>
  </p:notesMasterIdLst>
  <p:sldIdLst>
    <p:sldId id="259" r:id="rId3"/>
    <p:sldId id="521" r:id="rId4"/>
    <p:sldId id="522" r:id="rId5"/>
    <p:sldId id="525" r:id="rId6"/>
    <p:sldId id="483" r:id="rId7"/>
    <p:sldId id="527" r:id="rId8"/>
    <p:sldId id="524" r:id="rId9"/>
    <p:sldId id="526" r:id="rId10"/>
    <p:sldId id="528" r:id="rId11"/>
    <p:sldId id="529" r:id="rId12"/>
    <p:sldId id="536" r:id="rId13"/>
    <p:sldId id="484" r:id="rId14"/>
    <p:sldId id="486" r:id="rId15"/>
    <p:sldId id="487" r:id="rId16"/>
    <p:sldId id="488" r:id="rId17"/>
    <p:sldId id="489" r:id="rId18"/>
    <p:sldId id="490" r:id="rId19"/>
    <p:sldId id="491" r:id="rId20"/>
    <p:sldId id="492" r:id="rId21"/>
    <p:sldId id="493" r:id="rId22"/>
    <p:sldId id="494" r:id="rId23"/>
    <p:sldId id="495" r:id="rId24"/>
    <p:sldId id="496" r:id="rId25"/>
    <p:sldId id="499" r:id="rId26"/>
    <p:sldId id="497" r:id="rId27"/>
    <p:sldId id="498" r:id="rId28"/>
    <p:sldId id="500" r:id="rId29"/>
    <p:sldId id="501" r:id="rId30"/>
    <p:sldId id="502" r:id="rId31"/>
    <p:sldId id="503" r:id="rId32"/>
    <p:sldId id="506" r:id="rId33"/>
    <p:sldId id="504" r:id="rId34"/>
    <p:sldId id="507" r:id="rId35"/>
    <p:sldId id="505" r:id="rId36"/>
    <p:sldId id="508" r:id="rId37"/>
    <p:sldId id="509" r:id="rId38"/>
    <p:sldId id="510" r:id="rId39"/>
    <p:sldId id="511" r:id="rId40"/>
    <p:sldId id="512" r:id="rId41"/>
    <p:sldId id="513" r:id="rId42"/>
    <p:sldId id="515" r:id="rId43"/>
    <p:sldId id="516" r:id="rId44"/>
    <p:sldId id="514" r:id="rId45"/>
    <p:sldId id="517" r:id="rId46"/>
    <p:sldId id="518" r:id="rId47"/>
    <p:sldId id="519" r:id="rId48"/>
    <p:sldId id="520" r:id="rId49"/>
    <p:sldId id="531" r:id="rId50"/>
    <p:sldId id="532" r:id="rId51"/>
    <p:sldId id="533" r:id="rId52"/>
    <p:sldId id="328" r:id="rId53"/>
    <p:sldId id="534" r:id="rId54"/>
    <p:sldId id="535" r:id="rId55"/>
    <p:sldId id="331" r:id="rId56"/>
    <p:sldId id="333" r:id="rId57"/>
    <p:sldId id="332" r:id="rId58"/>
    <p:sldId id="530" r:id="rId59"/>
    <p:sldId id="537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 autoAdjust="0"/>
    <p:restoredTop sz="94830"/>
  </p:normalViewPr>
  <p:slideViewPr>
    <p:cSldViewPr snapToGrid="0" snapToObjects="1" showGuides="1">
      <p:cViewPr varScale="1">
        <p:scale>
          <a:sx n="143" d="100"/>
          <a:sy n="143" d="100"/>
        </p:scale>
        <p:origin x="1960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0"/>
    </mc:Choice>
    <mc:Fallback>
      <c:style val="20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N</c:v>
          </c:tx>
          <c:cat>
            <c:numRef>
              <c:f>Sheet1!$C$11:$C$18</c:f>
              <c:numCache>
                <c:formatCode>General</c:formatCode>
                <c:ptCount val="8"/>
                <c:pt idx="0">
                  <c:v>10</c:v>
                </c:pt>
                <c:pt idx="1">
                  <c:v>15</c:v>
                </c:pt>
                <c:pt idx="2">
                  <c:v>20</c:v>
                </c:pt>
                <c:pt idx="3">
                  <c:v>25</c:v>
                </c:pt>
                <c:pt idx="4">
                  <c:v>30</c:v>
                </c:pt>
                <c:pt idx="5">
                  <c:v>35</c:v>
                </c:pt>
                <c:pt idx="6">
                  <c:v>40</c:v>
                </c:pt>
                <c:pt idx="7">
                  <c:v>45</c:v>
                </c:pt>
              </c:numCache>
            </c:numRef>
          </c:cat>
          <c:val>
            <c:numRef>
              <c:f>Sheet1!$D$11:$D$18</c:f>
              <c:numCache>
                <c:formatCode>General</c:formatCode>
                <c:ptCount val="8"/>
                <c:pt idx="0">
                  <c:v>0.01</c:v>
                </c:pt>
                <c:pt idx="1">
                  <c:v>0.01</c:v>
                </c:pt>
                <c:pt idx="2">
                  <c:v>0.01</c:v>
                </c:pt>
                <c:pt idx="3">
                  <c:v>0.01</c:v>
                </c:pt>
                <c:pt idx="4">
                  <c:v>0.02</c:v>
                </c:pt>
                <c:pt idx="5">
                  <c:v>0.104</c:v>
                </c:pt>
                <c:pt idx="6">
                  <c:v>1.1100000000000001</c:v>
                </c:pt>
                <c:pt idx="7">
                  <c:v>12.276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D1-4941-B678-F52C2BBF6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0920344"/>
        <c:axId val="2098071608"/>
      </c:lineChart>
      <c:catAx>
        <c:axId val="2110920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098071608"/>
        <c:crosses val="autoZero"/>
        <c:auto val="1"/>
        <c:lblAlgn val="ctr"/>
        <c:lblOffset val="100"/>
        <c:noMultiLvlLbl val="0"/>
      </c:catAx>
      <c:valAx>
        <c:axId val="2098071608"/>
        <c:scaling>
          <c:orientation val="minMax"/>
        </c:scaling>
        <c:delete val="0"/>
        <c:axPos val="l"/>
        <c:minorGridlines/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/>
                  <a:t>Time(sec)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110920344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69671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4205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5980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44845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5835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7349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B4227-690A-45D2-BC20-CE90772EA800}" type="datetime1">
              <a:rPr lang="en-US" altLang="en-US"/>
              <a:pPr>
                <a:defRPr/>
              </a:pPr>
              <a:t>10/29/19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26F671-820B-43F2-A413-5E08A967ED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40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etter-programming/why-you-need-to-stop-using-else-statements-5b1fd09dea9e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ewrite.taleas.io/2018/11/14/why-inception-reminds-us-of-recursion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ittheories.com/the-curious-case-of-binary-search-the-famous-bug-that-remained-undetected-for-20-years-973e89fc212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bugs.openjdk.java.net/browse/JDK-5045582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ck_buffer_overflow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632654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8E96E-8425-F64B-817F-B342D448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986" y="2088776"/>
            <a:ext cx="3737162" cy="31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8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90AEB-B367-994E-8078-B38F00BA5A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 NOT SUBMIT .o and .x files</a:t>
            </a:r>
          </a:p>
          <a:p>
            <a:r>
              <a:rPr lang="en-US" dirty="0"/>
              <a:t>Problem 1, need to verify capacity</a:t>
            </a:r>
          </a:p>
          <a:p>
            <a:r>
              <a:rPr lang="en-US" dirty="0">
                <a:hlinkClick r:id="rId2"/>
              </a:rPr>
              <a:t>If else</a:t>
            </a:r>
            <a:endParaRPr lang="en-US" dirty="0"/>
          </a:p>
          <a:p>
            <a:r>
              <a:rPr lang="en-US" dirty="0"/>
              <a:t>2D matrix array memory leak</a:t>
            </a:r>
          </a:p>
          <a:p>
            <a:r>
              <a:rPr lang="en-US" dirty="0"/>
              <a:t>Do not remove existing code. Only add.</a:t>
            </a:r>
          </a:p>
          <a:p>
            <a:r>
              <a:rPr lang="en-US" dirty="0"/>
              <a:t>Class file name should match the class</a:t>
            </a:r>
          </a:p>
          <a:p>
            <a:r>
              <a:rPr lang="en-US" dirty="0"/>
              <a:t>Include </a:t>
            </a:r>
            <a:r>
              <a:rPr lang="en-US" dirty="0" err="1"/>
              <a:t>cpp</a:t>
            </a:r>
            <a:r>
              <a:rPr lang="en-US" dirty="0"/>
              <a:t> file (problem 2)</a:t>
            </a:r>
          </a:p>
          <a:p>
            <a:r>
              <a:rPr lang="en-US" dirty="0"/>
              <a:t>Matrix constructor no static initialization </a:t>
            </a:r>
          </a:p>
          <a:p>
            <a:r>
              <a:rPr lang="en-US" dirty="0"/>
              <a:t>Need to verify deep copy (cannot just loop and check value)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E12B4-39DA-EF48-8D94-85BA10CE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Issues</a:t>
            </a:r>
          </a:p>
        </p:txBody>
      </p:sp>
    </p:spTree>
    <p:extLst>
      <p:ext uri="{BB962C8B-B14F-4D97-AF65-F5344CB8AC3E}">
        <p14:creationId xmlns:p14="http://schemas.microsoft.com/office/powerpoint/2010/main" val="2482794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075FE-F569-F844-BE88-CD9ED84B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7C18F3-7BB7-EE49-A0ED-EFDFB1AB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D043E7-8C95-AA40-9D09-6526B2D0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312F6E-DF49-424B-9BB9-D9691B83F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C41D22-CE40-4C46-8ED3-D030261D9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BE1C2D-5E7D-1D48-A1EB-8759C13319DE}"/>
              </a:ext>
            </a:extLst>
          </p:cNvPr>
          <p:cNvSpPr txBox="1"/>
          <p:nvPr/>
        </p:nvSpPr>
        <p:spPr>
          <a:xfrm>
            <a:off x="896471" y="5567556"/>
            <a:ext cx="2296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Largest apple: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8ECD59-5C7B-8C47-AD3E-BA429ADC6F2E}"/>
              </a:ext>
            </a:extLst>
          </p:cNvPr>
          <p:cNvSpPr txBox="1"/>
          <p:nvPr/>
        </p:nvSpPr>
        <p:spPr>
          <a:xfrm>
            <a:off x="3310118" y="560269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99BC6C-1C64-EA48-86AD-250EE853D402}"/>
              </a:ext>
            </a:extLst>
          </p:cNvPr>
          <p:cNvSpPr txBox="1"/>
          <p:nvPr/>
        </p:nvSpPr>
        <p:spPr>
          <a:xfrm>
            <a:off x="3322112" y="5568871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CB0B8C-337E-9A40-B82F-19753830C1D2}"/>
              </a:ext>
            </a:extLst>
          </p:cNvPr>
          <p:cNvSpPr txBox="1"/>
          <p:nvPr/>
        </p:nvSpPr>
        <p:spPr>
          <a:xfrm>
            <a:off x="3322112" y="5565150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1249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0" grpId="0"/>
      <p:bldP spid="3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7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3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6603" y="3085322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5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5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Only 1 apple is left, it’s the largest comparing to itself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D61203F-4136-BC4B-B17E-BD369817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29437-5327-1343-92C9-E77A7BE7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4E47F0-62C9-4A48-82FC-7EA33E32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69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D4FE19-2D3B-5F4E-959A-80BD9530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Content Placeholder 3" descr="2.pic_hd.jpg">
            <a:extLst>
              <a:ext uri="{FF2B5EF4-FFF2-40B4-BE49-F238E27FC236}">
                <a16:creationId xmlns:a16="http://schemas.microsoft.com/office/drawing/2014/main" id="{53026A11-D121-2F4A-93C1-A17C34CF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3" b="7933"/>
          <a:stretch>
            <a:fillRect/>
          </a:stretch>
        </p:blipFill>
        <p:spPr>
          <a:xfrm>
            <a:off x="2091648" y="2124635"/>
            <a:ext cx="5842116" cy="3158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61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15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E7F0521-65B5-2845-915C-C84F1C4B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4510" y="3073533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91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7F506C-5CF0-614B-91E4-1F55C3134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40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44434DF-BDA8-8E43-848B-701D7911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06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3338864-4642-1040-999D-E63FF90BFBAC}"/>
              </a:ext>
            </a:extLst>
          </p:cNvPr>
          <p:cNvSpPr/>
          <p:nvPr/>
        </p:nvSpPr>
        <p:spPr>
          <a:xfrm>
            <a:off x="2079116" y="307516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43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11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68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6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482" y="2387681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60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 err="1"/>
              <a:t>interger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1DD567-5D92-844A-8994-E5469437CD29}"/>
              </a:ext>
            </a:extLst>
          </p:cNvPr>
          <p:cNvGrpSpPr/>
          <p:nvPr/>
        </p:nvGrpSpPr>
        <p:grpSpPr>
          <a:xfrm>
            <a:off x="4267200" y="4389362"/>
            <a:ext cx="4145777" cy="1031611"/>
            <a:chOff x="792977" y="3089207"/>
            <a:chExt cx="7691718" cy="1913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EC0F85-0924-744C-8982-F7E7BE8FD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6095" y="3515896"/>
              <a:ext cx="701079" cy="7137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79A924-CA58-D34E-95BA-C039D3AF28AB}"/>
                </a:ext>
              </a:extLst>
            </p:cNvPr>
            <p:cNvSpPr/>
            <p:nvPr/>
          </p:nvSpPr>
          <p:spPr>
            <a:xfrm>
              <a:off x="792977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148091-3A18-AC4D-B81A-7591A7A353F3}"/>
                </a:ext>
              </a:extLst>
            </p:cNvPr>
            <p:cNvSpPr/>
            <p:nvPr/>
          </p:nvSpPr>
          <p:spPr>
            <a:xfrm>
              <a:off x="2074930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6CE149-8D07-374B-B1D1-99C423E8A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8600" y="3128782"/>
              <a:ext cx="1183512" cy="120483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14E502-AF12-8247-9160-A12ED49BF3A6}"/>
                </a:ext>
              </a:extLst>
            </p:cNvPr>
            <p:cNvSpPr/>
            <p:nvPr/>
          </p:nvSpPr>
          <p:spPr>
            <a:xfrm>
              <a:off x="3356883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FE95779-2C60-0147-BA90-D7A93A46A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2830" y="3670274"/>
              <a:ext cx="397787" cy="40495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B3B94C-1F99-DD4F-9FC7-AA504854FF9F}"/>
                </a:ext>
              </a:extLst>
            </p:cNvPr>
            <p:cNvSpPr/>
            <p:nvPr/>
          </p:nvSpPr>
          <p:spPr>
            <a:xfrm>
              <a:off x="4638836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4A5349-C325-7949-9610-8285DB422828}"/>
                </a:ext>
              </a:extLst>
            </p:cNvPr>
            <p:cNvSpPr/>
            <p:nvPr/>
          </p:nvSpPr>
          <p:spPr>
            <a:xfrm>
              <a:off x="5920789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68F8DDB-C295-8140-BC15-6B7F2B5F7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8066" y="3598758"/>
              <a:ext cx="542068" cy="55183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FEF28D-0E3B-F543-968E-24ADC585D1AD}"/>
                </a:ext>
              </a:extLst>
            </p:cNvPr>
            <p:cNvSpPr/>
            <p:nvPr/>
          </p:nvSpPr>
          <p:spPr>
            <a:xfrm>
              <a:off x="7202742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65D36A-B3CF-1B4E-A8D4-908A71573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2214" y="3382501"/>
              <a:ext cx="832113" cy="84710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E26CD23-AB2C-6540-BC24-55154EBAD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92875" y="3789949"/>
              <a:ext cx="235496" cy="2397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01B27A-2401-D946-A98F-42A4561B207D}"/>
                </a:ext>
              </a:extLst>
            </p:cNvPr>
            <p:cNvSpPr txBox="1"/>
            <p:nvPr/>
          </p:nvSpPr>
          <p:spPr>
            <a:xfrm>
              <a:off x="1283110" y="4375045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EF3E71-6B33-B04C-9CAD-8437E8546F0B}"/>
                </a:ext>
              </a:extLst>
            </p:cNvPr>
            <p:cNvSpPr txBox="1"/>
            <p:nvPr/>
          </p:nvSpPr>
          <p:spPr>
            <a:xfrm>
              <a:off x="256087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5DBE4-C4BC-634A-8BB3-60573332D45C}"/>
                </a:ext>
              </a:extLst>
            </p:cNvPr>
            <p:cNvSpPr txBox="1"/>
            <p:nvPr/>
          </p:nvSpPr>
          <p:spPr>
            <a:xfrm>
              <a:off x="3842829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975EA7-5F07-D341-89B6-4F91F2960DA8}"/>
                </a:ext>
              </a:extLst>
            </p:cNvPr>
            <p:cNvSpPr txBox="1"/>
            <p:nvPr/>
          </p:nvSpPr>
          <p:spPr>
            <a:xfrm>
              <a:off x="512896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47420-3597-2B47-9E9A-01A5CE67A652}"/>
                </a:ext>
              </a:extLst>
            </p:cNvPr>
            <p:cNvSpPr txBox="1"/>
            <p:nvPr/>
          </p:nvSpPr>
          <p:spPr>
            <a:xfrm>
              <a:off x="6402550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83550D-5EA0-7049-9B53-3B10771BD324}"/>
                </a:ext>
              </a:extLst>
            </p:cNvPr>
            <p:cNvSpPr txBox="1"/>
            <p:nvPr/>
          </p:nvSpPr>
          <p:spPr>
            <a:xfrm>
              <a:off x="7692875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833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25" y="457201"/>
            <a:ext cx="5546790" cy="320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1E2500-12A3-D841-B377-03CD2F639A4D}"/>
              </a:ext>
            </a:extLst>
          </p:cNvPr>
          <p:cNvSpPr/>
          <p:nvPr/>
        </p:nvSpPr>
        <p:spPr>
          <a:xfrm>
            <a:off x="62753" y="6486489"/>
            <a:ext cx="7575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https://wewrite.taleas.io/2018/11/14/why-inception-reminds-us-of-recursion/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85E75-ACC6-E748-8DA6-023A5CC1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76" y="4183184"/>
            <a:ext cx="6122893" cy="199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99069-9BBE-F24C-912A-8FB2275CE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376" y="1734774"/>
            <a:ext cx="1488142" cy="221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50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538" y="2742024"/>
            <a:ext cx="5350977" cy="380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30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44" y="4159624"/>
            <a:ext cx="3269581" cy="232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8B6FA-14BE-CA4D-BEF8-9AEC553B7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956" y="3740705"/>
            <a:ext cx="3116039" cy="22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41426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2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2AC45-2BB3-9649-B126-EE1291B31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017" y="2788214"/>
            <a:ext cx="6128498" cy="3926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3411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94EE5-FEC0-9141-83AD-05CE9E8FF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5" y="4303058"/>
            <a:ext cx="3582091" cy="2294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4B1E1C-299D-8340-92D1-A07307E56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22" y="3732790"/>
            <a:ext cx="3296095" cy="2753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56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184" y="1201271"/>
            <a:ext cx="4639954" cy="5460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8951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497" y="110938"/>
            <a:ext cx="2819394" cy="3318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95B6F4-8348-9E42-82B2-900635F04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876" y="4052158"/>
            <a:ext cx="3160704" cy="2434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7495EC-EB1A-5246-851C-0A53F3AE9487}"/>
              </a:ext>
            </a:extLst>
          </p:cNvPr>
          <p:cNvSpPr/>
          <p:nvPr/>
        </p:nvSpPr>
        <p:spPr>
          <a:xfrm>
            <a:off x="3045150" y="3308280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330507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AD9E9A-363F-F24E-B383-B19D09ACE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12" y="1650124"/>
            <a:ext cx="3700564" cy="4265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B810FA-AF03-314D-9FA4-D0C166E7D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vs Stack</a:t>
            </a:r>
          </a:p>
        </p:txBody>
      </p:sp>
    </p:spTree>
    <p:extLst>
      <p:ext uri="{BB962C8B-B14F-4D97-AF65-F5344CB8AC3E}">
        <p14:creationId xmlns:p14="http://schemas.microsoft.com/office/powerpoint/2010/main" val="17468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A30AB1-9BA1-434C-843E-AB9BA05046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  <a:p>
            <a:endParaRPr lang="en-US" dirty="0"/>
          </a:p>
          <a:p>
            <a:pPr lvl="1"/>
            <a:r>
              <a:rPr lang="en-US" altLang="zh-CN" dirty="0"/>
              <a:t>Linear Search (target </a:t>
            </a:r>
            <a:r>
              <a:rPr lang="en-US" altLang="zh-CN" dirty="0">
                <a:highlight>
                  <a:srgbClr val="FFFF00"/>
                </a:highlight>
              </a:rPr>
              <a:t>12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F39A9A-481D-8544-B6F3-40A3CB60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67FD8-B8A6-3849-8C65-6558D57607A3}"/>
              </a:ext>
            </a:extLst>
          </p:cNvPr>
          <p:cNvSpPr txBox="1"/>
          <p:nvPr/>
        </p:nvSpPr>
        <p:spPr>
          <a:xfrm>
            <a:off x="1104900" y="32541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5  3  1  9  8  7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  <a:r>
              <a:rPr lang="en-US" sz="4800" dirty="0"/>
              <a:t>  2  4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98B43-0968-8C4F-A58C-A06909559135}"/>
              </a:ext>
            </a:extLst>
          </p:cNvPr>
          <p:cNvSpPr txBox="1"/>
          <p:nvPr/>
        </p:nvSpPr>
        <p:spPr>
          <a:xfrm>
            <a:off x="1104900" y="4320988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5  3  1  8  7  9  2  4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F3A4D-002B-434A-8F2C-04715BCEA230}"/>
              </a:ext>
            </a:extLst>
          </p:cNvPr>
          <p:cNvSpPr txBox="1"/>
          <p:nvPr/>
        </p:nvSpPr>
        <p:spPr>
          <a:xfrm>
            <a:off x="1104900" y="53877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/>
              <a:t>O(N)    </a:t>
            </a:r>
            <a:r>
              <a:rPr lang="en-US" sz="4800" dirty="0"/>
              <a:t>Can we do better?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81A5E-F505-BB40-9913-785FF57B5EDC}"/>
              </a:ext>
            </a:extLst>
          </p:cNvPr>
          <p:cNvSpPr txBox="1"/>
          <p:nvPr/>
        </p:nvSpPr>
        <p:spPr>
          <a:xfrm>
            <a:off x="2474259" y="6301823"/>
            <a:ext cx="403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Worse</a:t>
            </a:r>
            <a:r>
              <a:rPr lang="en-US" dirty="0"/>
              <a:t> case we have to iterate N element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DF92836B-1D5E-1947-8B62-8342ED9F2512}"/>
              </a:ext>
            </a:extLst>
          </p:cNvPr>
          <p:cNvSpPr/>
          <p:nvPr/>
        </p:nvSpPr>
        <p:spPr>
          <a:xfrm rot="5400000">
            <a:off x="1999130" y="6228712"/>
            <a:ext cx="313764" cy="349623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06A48BA2-6A33-B34F-9068-6BCE1AAE153D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8CC278-E11D-EC49-86E2-06AF9B4A9D6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“Who checked that bug in?!!”</a:t>
            </a:r>
          </a:p>
          <a:p>
            <a:r>
              <a:rPr lang="en-US" altLang="zh-CN"/>
              <a:t>Source control svn, git, etc</a:t>
            </a:r>
          </a:p>
          <a:p>
            <a:pPr marL="0" indent="0">
              <a:buFont typeface="Arial"/>
              <a:buNone/>
            </a:pPr>
            <a:endParaRPr lang="en-US" altLang="zh-CN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6A46EA-5E6F-284C-BAD2-2A19C1F9A031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51B152-2D6A-044B-AC5C-2F9B0B00187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D7A637-6DF0-C44E-9277-E7F2AF9C17F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A007B5-A182-2B48-9F2E-43F34040C07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4F21F3-F583-474B-BFC1-964DDF3CD179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038AA22-647C-1646-8E9B-317ADDF207EC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790F4D-1C47-C846-AC27-E95128108089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54E7CAA-C069-D841-ABF3-2A364FE0C5E1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F53716-9D16-A044-9ED7-6AA11DF9A4B9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D29272-45F9-4443-AE66-0E28685A32DE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CA875-4A91-3C4A-A73B-14D9DD7684AE}"/>
              </a:ext>
            </a:extLst>
          </p:cNvPr>
          <p:cNvSpPr txBox="1"/>
          <p:nvPr/>
        </p:nvSpPr>
        <p:spPr>
          <a:xfrm>
            <a:off x="533400" y="6096000"/>
            <a:ext cx="72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Mike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498BC7-B3F5-CA4C-9544-394492D0CA30}"/>
              </a:ext>
            </a:extLst>
          </p:cNvPr>
          <p:cNvCxnSpPr>
            <a:stCxn id="16" idx="0"/>
          </p:cNvCxnSpPr>
          <p:nvPr/>
        </p:nvCxnSpPr>
        <p:spPr bwMode="auto">
          <a:xfrm flipV="1">
            <a:off x="896428" y="5715000"/>
            <a:ext cx="360872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4653A6-0324-2149-A62F-E3C86E5308E4}"/>
              </a:ext>
            </a:extLst>
          </p:cNvPr>
          <p:cNvSpPr txBox="1"/>
          <p:nvPr/>
        </p:nvSpPr>
        <p:spPr>
          <a:xfrm>
            <a:off x="1313372" y="609600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FC402-F1FC-8D49-B43B-B45EE3A98D03}"/>
              </a:ext>
            </a:extLst>
          </p:cNvPr>
          <p:cNvCxnSpPr>
            <a:stCxn id="18" idx="0"/>
            <a:endCxn id="14" idx="4"/>
          </p:cNvCxnSpPr>
          <p:nvPr/>
        </p:nvCxnSpPr>
        <p:spPr bwMode="auto">
          <a:xfrm flipV="1">
            <a:off x="1662186" y="5715000"/>
            <a:ext cx="340181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83D80B-EF78-CC41-AC2F-BC641C378D63}"/>
              </a:ext>
            </a:extLst>
          </p:cNvPr>
          <p:cNvSpPr txBox="1"/>
          <p:nvPr/>
        </p:nvSpPr>
        <p:spPr>
          <a:xfrm>
            <a:off x="2057400" y="6096000"/>
            <a:ext cx="782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Ethan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2504B9-22B4-4D4D-B011-1D3316382EBF}"/>
              </a:ext>
            </a:extLst>
          </p:cNvPr>
          <p:cNvCxnSpPr>
            <a:stCxn id="20" idx="0"/>
          </p:cNvCxnSpPr>
          <p:nvPr/>
        </p:nvCxnSpPr>
        <p:spPr bwMode="auto">
          <a:xfrm flipV="1">
            <a:off x="2448856" y="5715000"/>
            <a:ext cx="332444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03356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22" name="Notched Right Arrow 21">
            <a:extLst>
              <a:ext uri="{FF2B5EF4-FFF2-40B4-BE49-F238E27FC236}">
                <a16:creationId xmlns:a16="http://schemas.microsoft.com/office/drawing/2014/main" id="{D3AB289B-9338-1347-8AAB-57F4B4CEE4DA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71D43D2-127A-A946-BD44-D95391AE3EE0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“Who checked that bug in?!!”</a:t>
            </a:r>
          </a:p>
          <a:p>
            <a:r>
              <a:rPr lang="en-US" altLang="zh-CN" dirty="0"/>
              <a:t>Source control </a:t>
            </a:r>
            <a:r>
              <a:rPr lang="en-US" altLang="zh-CN" dirty="0" err="1"/>
              <a:t>svn</a:t>
            </a:r>
            <a:r>
              <a:rPr lang="en-US" altLang="zh-CN" dirty="0"/>
              <a:t>, git, </a:t>
            </a:r>
            <a:r>
              <a:rPr lang="en-US" altLang="zh-CN" dirty="0" err="1"/>
              <a:t>etc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Found a bug in version 10</a:t>
            </a:r>
          </a:p>
          <a:p>
            <a:r>
              <a:rPr lang="en-US" altLang="zh-CN" dirty="0"/>
              <a:t>No bug in version 1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185B3-9591-E24F-A93F-2AC54AC480A2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A5D142-4CFA-B442-8018-FB34309573D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811A1A-2B7E-1B4B-808B-E7BEE1BD6B30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C0A71F-7694-7244-BD93-C385CCA9418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2F783E-5727-344F-92F8-F02E7277683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3FBA36F-AF80-214C-A13B-574A0E888291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3E2589-8395-CA4E-B133-657D1E935CAC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8B811A-4354-2D40-AAC0-6EB26F75EE6F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7C8457-0A4C-1D4C-946B-C0945EC6AAED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751B349-C02F-8D4E-945D-7160BF785531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201CAF-40B3-DA4B-B8B1-F16C29D7E61A}"/>
              </a:ext>
            </a:extLst>
          </p:cNvPr>
          <p:cNvSpPr txBox="1"/>
          <p:nvPr/>
        </p:nvSpPr>
        <p:spPr>
          <a:xfrm>
            <a:off x="1828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1931D7-04E5-7C4F-9922-6E20932150EC}"/>
              </a:ext>
            </a:extLst>
          </p:cNvPr>
          <p:cNvSpPr txBox="1"/>
          <p:nvPr/>
        </p:nvSpPr>
        <p:spPr>
          <a:xfrm>
            <a:off x="2590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69D17E-7D6C-7A47-AF8C-568FC1825BDB}"/>
              </a:ext>
            </a:extLst>
          </p:cNvPr>
          <p:cNvSpPr txBox="1"/>
          <p:nvPr/>
        </p:nvSpPr>
        <p:spPr>
          <a:xfrm>
            <a:off x="3313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42CFFF-8609-864B-BFD8-44A40E9C82F6}"/>
              </a:ext>
            </a:extLst>
          </p:cNvPr>
          <p:cNvSpPr txBox="1"/>
          <p:nvPr/>
        </p:nvSpPr>
        <p:spPr>
          <a:xfrm>
            <a:off x="4075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DF9ED1-62A0-0A4B-8DC9-5B886EC13824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6A3CA-5AAD-2348-8361-EEC40BC0CB2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AA1660-E106-5440-873F-DC0C635A4180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D51949-B571-9245-855A-BC5F11FFA18F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42" name="Picture 41" descr="tumblr_inline_ncpoeoxxOl1s7saez.png">
            <a:extLst>
              <a:ext uri="{FF2B5EF4-FFF2-40B4-BE49-F238E27FC236}">
                <a16:creationId xmlns:a16="http://schemas.microsoft.com/office/drawing/2014/main" id="{F5BA4FA2-ADD5-8D41-91B2-1F25DF960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8" r="18463"/>
          <a:stretch/>
        </p:blipFill>
        <p:spPr>
          <a:xfrm>
            <a:off x="6934200" y="3810000"/>
            <a:ext cx="1647366" cy="930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291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" y="4759219"/>
            <a:ext cx="2160494" cy="1727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2F688-6C06-8641-B8CC-0AB43A91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341" y="1606961"/>
            <a:ext cx="4773356" cy="4652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598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3" name="Notched Right Arrow 42">
            <a:extLst>
              <a:ext uri="{FF2B5EF4-FFF2-40B4-BE49-F238E27FC236}">
                <a16:creationId xmlns:a16="http://schemas.microsoft.com/office/drawing/2014/main" id="{E7672603-182B-ED47-9754-0730378536F1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396F01F-6545-7742-A0FC-8F213F1FA0DC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D257034-F72B-B444-948C-DD9EB9D6D824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5AB80A3-D314-164B-AB81-C2ABDA92B4D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031157-207E-8B46-AFAD-40B2EEA16203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8EE23E9-1144-B94F-B2BC-F155E9CC0A35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90BBA6F-D1C0-F843-A97F-E487ADD1E9CD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257CF75-E4B1-4743-89F2-FBDC39A5065A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52A29D1-3F2A-BD4D-A788-DCCA3715F2E0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3957D6C-8887-4744-81F0-04AF7811EA8E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911569-54F7-1643-8BC8-911FF961697C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6E3B6F-3F22-2740-B2E3-C2F1C8491C00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282867-601E-F24D-A5E4-C92E9D53B264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1045E6-BAB4-9349-9A34-9EFC97AECDB8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5F320B-6019-254C-B79C-5DE329B7F37E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583CF37-A901-0046-9789-C5B8D4D6F91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5D32A1B-82F9-7544-9174-D9FF253D635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F916D0-2B80-864D-A14A-D964920E1246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29A090A-2B8D-334E-BD69-253BA25B8EBA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3245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F3E969-0C43-EE49-9C4E-B4E628CC5148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C593C2-C895-644A-B88D-C1E59C5F87F8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8F450F-84C0-E74F-9D63-32CA91094328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7843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" name="Explosion 1 1">
            <a:extLst>
              <a:ext uri="{FF2B5EF4-FFF2-40B4-BE49-F238E27FC236}">
                <a16:creationId xmlns:a16="http://schemas.microsoft.com/office/drawing/2014/main" id="{7F7354FA-B2C0-3F44-AA12-4248CB44908C}"/>
              </a:ext>
            </a:extLst>
          </p:cNvPr>
          <p:cNvSpPr/>
          <p:nvPr/>
        </p:nvSpPr>
        <p:spPr>
          <a:xfrm>
            <a:off x="4572000" y="4939553"/>
            <a:ext cx="572639" cy="537882"/>
          </a:xfrm>
          <a:prstGeom prst="irregularSeal1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757FE-2D9C-0B40-9BDA-03B68F0CCCB6}"/>
              </a:ext>
            </a:extLst>
          </p:cNvPr>
          <p:cNvSpPr txBox="1"/>
          <p:nvPr/>
        </p:nvSpPr>
        <p:spPr>
          <a:xfrm>
            <a:off x="1981200" y="6309115"/>
            <a:ext cx="548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Bug introduced, found with 3 checks</a:t>
            </a:r>
          </a:p>
        </p:txBody>
      </p:sp>
    </p:spTree>
    <p:extLst>
      <p:ext uri="{BB962C8B-B14F-4D97-AF65-F5344CB8AC3E}">
        <p14:creationId xmlns:p14="http://schemas.microsoft.com/office/powerpoint/2010/main" val="583889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EF65A2-CEB7-7740-8566-9C50A807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C7FE62-07AF-7C4C-94C6-B7F2FAD900BE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Binary Search (target 12)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11A10-EBE9-6B4C-B1FE-53778DA187DA}"/>
              </a:ext>
            </a:extLst>
          </p:cNvPr>
          <p:cNvSpPr txBox="1"/>
          <p:nvPr/>
        </p:nvSpPr>
        <p:spPr>
          <a:xfrm>
            <a:off x="1371600" y="23622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1  2  3  4  5  7  8  9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74A89-CF0B-D242-8DF8-CF1AD2916163}"/>
              </a:ext>
            </a:extLst>
          </p:cNvPr>
          <p:cNvSpPr txBox="1"/>
          <p:nvPr/>
        </p:nvSpPr>
        <p:spPr>
          <a:xfrm>
            <a:off x="1371600" y="30552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</a:t>
            </a:r>
            <a:r>
              <a:rPr lang="en-US" sz="4800" dirty="0">
                <a:solidFill>
                  <a:srgbClr val="008000"/>
                </a:solidFill>
              </a:rPr>
              <a:t>5</a:t>
            </a:r>
            <a:r>
              <a:rPr lang="en-US" sz="4800" dirty="0"/>
              <a:t>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2C777-704C-D14F-BBB0-75C5736A2E7F}"/>
              </a:ext>
            </a:extLst>
          </p:cNvPr>
          <p:cNvSpPr txBox="1"/>
          <p:nvPr/>
        </p:nvSpPr>
        <p:spPr>
          <a:xfrm>
            <a:off x="1371600" y="37338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</a:t>
            </a:r>
            <a:r>
              <a:rPr lang="en-US" sz="4800" dirty="0"/>
              <a:t>  7  </a:t>
            </a:r>
            <a:r>
              <a:rPr lang="en-US" sz="4800" dirty="0">
                <a:solidFill>
                  <a:srgbClr val="008000"/>
                </a:solidFill>
              </a:rPr>
              <a:t>8</a:t>
            </a:r>
            <a:r>
              <a:rPr lang="en-US" sz="4800" dirty="0"/>
              <a:t>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A5959-D182-B743-BC98-CD483D759014}"/>
              </a:ext>
            </a:extLst>
          </p:cNvPr>
          <p:cNvSpPr txBox="1"/>
          <p:nvPr/>
        </p:nvSpPr>
        <p:spPr>
          <a:xfrm>
            <a:off x="1371600" y="44268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</a:t>
            </a:r>
            <a:r>
              <a:rPr lang="en-US" sz="4800" dirty="0">
                <a:solidFill>
                  <a:srgbClr val="008000"/>
                </a:solidFill>
              </a:rPr>
              <a:t>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F6124-45D5-6944-B6FE-66F10B0F5EEE}"/>
              </a:ext>
            </a:extLst>
          </p:cNvPr>
          <p:cNvSpPr txBox="1"/>
          <p:nvPr/>
        </p:nvSpPr>
        <p:spPr>
          <a:xfrm>
            <a:off x="1371600" y="51054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008000"/>
                </a:solidFill>
              </a:rPr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A7C91-6048-5D46-B57C-60D409DD4203}"/>
              </a:ext>
            </a:extLst>
          </p:cNvPr>
          <p:cNvSpPr/>
          <p:nvPr/>
        </p:nvSpPr>
        <p:spPr>
          <a:xfrm>
            <a:off x="1752600" y="6096000"/>
            <a:ext cx="5626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O(</a:t>
            </a:r>
            <a:r>
              <a:rPr lang="en-US" i="1" dirty="0" err="1"/>
              <a:t>logN</a:t>
            </a:r>
            <a:r>
              <a:rPr lang="en-US" i="1" dirty="0"/>
              <a:t>) both average and worst case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54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32667-4132-1C49-8965-E26D3320A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32" y="5062711"/>
            <a:ext cx="524510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67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586" y="306014"/>
            <a:ext cx="3827929" cy="2741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C99845-B26C-AD4A-9F48-0D15E29A53FB}"/>
              </a:ext>
            </a:extLst>
          </p:cNvPr>
          <p:cNvSpPr/>
          <p:nvPr/>
        </p:nvSpPr>
        <p:spPr>
          <a:xfrm>
            <a:off x="2998221" y="3825081"/>
            <a:ext cx="2165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1,3,4,6,8,</a:t>
            </a:r>
            <a:r>
              <a:rPr lang="en-US" sz="36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7172F-9E96-864E-ADA4-3DF364FEF1DC}"/>
              </a:ext>
            </a:extLst>
          </p:cNvPr>
          <p:cNvSpPr txBox="1"/>
          <p:nvPr/>
        </p:nvSpPr>
        <p:spPr>
          <a:xfrm>
            <a:off x="1460650" y="5066046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start=0, end=5, </a:t>
            </a:r>
            <a:r>
              <a:rPr lang="en-US" dirty="0" err="1"/>
              <a:t>midIdx</a:t>
            </a:r>
            <a:r>
              <a:rPr lang="en-US" dirty="0"/>
              <a:t> =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B90A5-2AE1-FB44-8D5D-BA8DA5B2702E}"/>
              </a:ext>
            </a:extLst>
          </p:cNvPr>
          <p:cNvSpPr txBox="1"/>
          <p:nvPr/>
        </p:nvSpPr>
        <p:spPr>
          <a:xfrm>
            <a:off x="1446130" y="5680631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start=3, end=5, </a:t>
            </a:r>
            <a:r>
              <a:rPr lang="en-US" dirty="0" err="1"/>
              <a:t>midIdx</a:t>
            </a:r>
            <a:r>
              <a:rPr lang="en-US" dirty="0"/>
              <a:t> =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01A66-CDD2-D645-8AFE-8EC764AE5728}"/>
              </a:ext>
            </a:extLst>
          </p:cNvPr>
          <p:cNvSpPr txBox="1"/>
          <p:nvPr/>
        </p:nvSpPr>
        <p:spPr>
          <a:xfrm>
            <a:off x="1446130" y="6201845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start=5, end=5, </a:t>
            </a:r>
            <a:r>
              <a:rPr lang="en-US" dirty="0" err="1"/>
              <a:t>midIdx</a:t>
            </a:r>
            <a:r>
              <a:rPr lang="en-US" dirty="0"/>
              <a:t> = 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F6BA4-039E-F149-8A28-72FF226C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1836063"/>
            <a:ext cx="4480739" cy="136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53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604D9-BC3B-D24F-BA62-1198B5AC6E82}"/>
              </a:ext>
            </a:extLst>
          </p:cNvPr>
          <p:cNvSpPr txBox="1"/>
          <p:nvPr/>
        </p:nvSpPr>
        <p:spPr>
          <a:xfrm>
            <a:off x="1443317" y="5034320"/>
            <a:ext cx="346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could go wrong?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32F8A9-DF7F-7349-832E-9051E2DE8D6C}"/>
              </a:ext>
            </a:extLst>
          </p:cNvPr>
          <p:cNvSpPr/>
          <p:nvPr/>
        </p:nvSpPr>
        <p:spPr>
          <a:xfrm>
            <a:off x="4679576" y="2073195"/>
            <a:ext cx="1389529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C8440DF-B65C-3D4C-A032-DF9E681CDFFE}"/>
              </a:ext>
            </a:extLst>
          </p:cNvPr>
          <p:cNvSpPr/>
          <p:nvPr/>
        </p:nvSpPr>
        <p:spPr bwMode="auto">
          <a:xfrm>
            <a:off x="533400" y="2971800"/>
            <a:ext cx="3200400" cy="914400"/>
          </a:xfrm>
          <a:prstGeom prst="wedgeEllipseCallout">
            <a:avLst>
              <a:gd name="adj1" fmla="val 78152"/>
              <a:gd name="adj2" fmla="val -119938"/>
            </a:avLst>
          </a:prstGeom>
          <a:solidFill>
            <a:srgbClr val="92D050"/>
          </a:solidFill>
          <a:ln>
            <a:headEnd type="none" w="med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Up to 2</a:t>
            </a:r>
            <a:r>
              <a:rPr kumimoji="0" lang="en-US" sz="1800" b="0" i="0" u="none" strike="noStrike" cap="none" normalizeH="0" baseline="3000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31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-1 for 32-bit signed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int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9E3C38-8EB3-3149-86F1-D85F959934B9}"/>
              </a:ext>
            </a:extLst>
          </p:cNvPr>
          <p:cNvSpPr txBox="1"/>
          <p:nvPr/>
        </p:nvSpPr>
        <p:spPr>
          <a:xfrm>
            <a:off x="103094" y="5981329"/>
            <a:ext cx="784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linkClick r:id="rId3"/>
              </a:rPr>
              <a:t>The Java programming language library had this bug for</a:t>
            </a:r>
            <a:r>
              <a:rPr lang="en-US" sz="4400" dirty="0">
                <a:solidFill>
                  <a:srgbClr val="0000FF"/>
                </a:solidFill>
                <a:hlinkClick r:id="rId3"/>
              </a:rPr>
              <a:t> </a:t>
            </a:r>
            <a:r>
              <a:rPr lang="en-US" altLang="zh-CN" sz="4400" b="1" i="1" dirty="0">
                <a:solidFill>
                  <a:srgbClr val="FF0000"/>
                </a:solidFill>
                <a:hlinkClick r:id="rId3"/>
              </a:rPr>
              <a:t>20</a:t>
            </a:r>
            <a:r>
              <a:rPr lang="en-US" sz="4400" b="1" i="1" dirty="0">
                <a:solidFill>
                  <a:srgbClr val="FF0000"/>
                </a:solidFill>
                <a:hlinkClick r:id="rId3"/>
              </a:rPr>
              <a:t>+ </a:t>
            </a:r>
            <a:r>
              <a:rPr lang="en-US" sz="2000" dirty="0">
                <a:solidFill>
                  <a:srgbClr val="0000FF"/>
                </a:solidFill>
                <a:hlinkClick r:id="rId3"/>
              </a:rPr>
              <a:t>years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5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2" grpId="0" animBg="1"/>
      <p:bldP spid="7" grpId="0" animBg="1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1.pic.jpg">
            <a:extLst>
              <a:ext uri="{FF2B5EF4-FFF2-40B4-BE49-F238E27FC236}">
                <a16:creationId xmlns:a16="http://schemas.microsoft.com/office/drawing/2014/main" id="{249486C6-AF97-2549-9EF2-16A9FEE2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35" y="5062711"/>
            <a:ext cx="1743635" cy="1743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8A31D-A989-8D43-AA28-97E073602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99" y="665735"/>
            <a:ext cx="5638116" cy="4053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22ADCB-5374-3F44-AF89-AF52F1DFD4BE}"/>
              </a:ext>
            </a:extLst>
          </p:cNvPr>
          <p:cNvSpPr/>
          <p:nvPr/>
        </p:nvSpPr>
        <p:spPr>
          <a:xfrm>
            <a:off x="4763635" y="1863245"/>
            <a:ext cx="2802577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9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422808-4242-CE4C-8565-23DBCD284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6D36A-6D4F-484B-B959-4D7396B71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988" y="597159"/>
            <a:ext cx="4267797" cy="5663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84ED3D-40C5-0644-9083-1D00F96CD123}"/>
              </a:ext>
            </a:extLst>
          </p:cNvPr>
          <p:cNvSpPr/>
          <p:nvPr/>
        </p:nvSpPr>
        <p:spPr>
          <a:xfrm>
            <a:off x="3783107" y="6260840"/>
            <a:ext cx="33976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https://bugs.openjdk.java.net/browse/JDK-5045582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76437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B57B4-D09F-2C42-A083-7B17B703F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3" y="1736725"/>
            <a:ext cx="8640362" cy="4015497"/>
          </a:xfrm>
        </p:spPr>
        <p:txBody>
          <a:bodyPr/>
          <a:lstStyle/>
          <a:p>
            <a:r>
              <a:rPr lang="en-US" dirty="0"/>
              <a:t>You are climbing a stair case. It takes </a:t>
            </a:r>
            <a:r>
              <a:rPr lang="en-US" i="1" dirty="0"/>
              <a:t>n</a:t>
            </a:r>
            <a:r>
              <a:rPr lang="en-US" dirty="0"/>
              <a:t> steps to reach to the top.</a:t>
            </a:r>
          </a:p>
          <a:p>
            <a:r>
              <a:rPr lang="en-US" dirty="0"/>
              <a:t>Each time you can either climb 1 or 2 steps. </a:t>
            </a:r>
          </a:p>
          <a:p>
            <a:r>
              <a:rPr lang="en-US" dirty="0"/>
              <a:t>In how many distinct ways can you climb to the top?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B02A7C-B688-EB41-8538-E1266EF2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Recursion: </a:t>
            </a:r>
          </a:p>
        </p:txBody>
      </p:sp>
      <p:pic>
        <p:nvPicPr>
          <p:cNvPr id="4" name="Picture 3" descr="images.jpeg">
            <a:extLst>
              <a:ext uri="{FF2B5EF4-FFF2-40B4-BE49-F238E27FC236}">
                <a16:creationId xmlns:a16="http://schemas.microsoft.com/office/drawing/2014/main" id="{1F97764A-2B26-0F45-8343-00F0E25F2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94" y="4099618"/>
            <a:ext cx="1981199" cy="2025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5224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513330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0D29D-CEC9-CA4C-961E-FF3BF75E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525" y="1790513"/>
            <a:ext cx="4706941" cy="4415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53987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B57B4-D09F-2C42-A083-7B17B703F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3" y="1736725"/>
            <a:ext cx="8640362" cy="4015497"/>
          </a:xfrm>
        </p:spPr>
        <p:txBody>
          <a:bodyPr/>
          <a:lstStyle/>
          <a:p>
            <a:r>
              <a:rPr lang="en-US" dirty="0"/>
              <a:t>You are climbing a stair case. It takes </a:t>
            </a:r>
            <a:r>
              <a:rPr lang="en-US" i="1" dirty="0"/>
              <a:t>n</a:t>
            </a:r>
            <a:r>
              <a:rPr lang="en-US" dirty="0"/>
              <a:t> steps to reach to the top.</a:t>
            </a:r>
          </a:p>
          <a:p>
            <a:r>
              <a:rPr lang="en-US" dirty="0"/>
              <a:t>Each time you can either climb 1 or 2 steps. </a:t>
            </a:r>
          </a:p>
          <a:p>
            <a:r>
              <a:rPr lang="en-US" dirty="0"/>
              <a:t>In how many distinct ways can you climb to the top?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B02A7C-B688-EB41-8538-E1266EF2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Recursion: </a:t>
            </a:r>
          </a:p>
        </p:txBody>
      </p:sp>
      <p:pic>
        <p:nvPicPr>
          <p:cNvPr id="4" name="Picture 3" descr="images.jpeg">
            <a:extLst>
              <a:ext uri="{FF2B5EF4-FFF2-40B4-BE49-F238E27FC236}">
                <a16:creationId xmlns:a16="http://schemas.microsoft.com/office/drawing/2014/main" id="{1F97764A-2B26-0F45-8343-00F0E25F2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94" y="4099618"/>
            <a:ext cx="1981199" cy="2025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62562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72C9CC-0616-4B4F-8CCD-B60FAE74CBC9}"/>
              </a:ext>
            </a:extLst>
          </p:cNvPr>
          <p:cNvSpPr/>
          <p:nvPr/>
        </p:nvSpPr>
        <p:spPr bwMode="auto">
          <a:xfrm>
            <a:off x="3505200" y="3200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7CB9A2-3E7F-6647-8267-BFCADD17E4BA}"/>
              </a:ext>
            </a:extLst>
          </p:cNvPr>
          <p:cNvSpPr txBox="1"/>
          <p:nvPr/>
        </p:nvSpPr>
        <p:spPr>
          <a:xfrm>
            <a:off x="1143000" y="3048000"/>
            <a:ext cx="746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C5B862-9A44-1A4D-8C2F-C6799817C609}"/>
              </a:ext>
            </a:extLst>
          </p:cNvPr>
          <p:cNvCxnSpPr/>
          <p:nvPr/>
        </p:nvCxnSpPr>
        <p:spPr bwMode="auto">
          <a:xfrm flipV="1">
            <a:off x="3124200" y="29718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F6A85A4-E8DB-0343-A36A-C6AB79B9E4DF}"/>
              </a:ext>
            </a:extLst>
          </p:cNvPr>
          <p:cNvSpPr/>
          <p:nvPr/>
        </p:nvSpPr>
        <p:spPr bwMode="auto">
          <a:xfrm>
            <a:off x="3505200" y="4876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00E490-2B7D-8D4C-82D0-F840FF48C69B}"/>
              </a:ext>
            </a:extLst>
          </p:cNvPr>
          <p:cNvSpPr txBox="1"/>
          <p:nvPr/>
        </p:nvSpPr>
        <p:spPr>
          <a:xfrm>
            <a:off x="1143000" y="53340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13DE479-5F07-164E-9B8D-4A3B651A2D7E}"/>
              </a:ext>
            </a:extLst>
          </p:cNvPr>
          <p:cNvCxnSpPr/>
          <p:nvPr/>
        </p:nvCxnSpPr>
        <p:spPr bwMode="auto">
          <a:xfrm flipV="1">
            <a:off x="3124200" y="46482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5BF2EC9-5732-054E-A4B6-289AD6AB97B5}"/>
              </a:ext>
            </a:extLst>
          </p:cNvPr>
          <p:cNvSpPr/>
          <p:nvPr/>
        </p:nvSpPr>
        <p:spPr bwMode="auto">
          <a:xfrm>
            <a:off x="3962400" y="4876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212B8D-7641-304B-B477-D044BA50757C}"/>
              </a:ext>
            </a:extLst>
          </p:cNvPr>
          <p:cNvSpPr/>
          <p:nvPr/>
        </p:nvSpPr>
        <p:spPr bwMode="auto">
          <a:xfrm>
            <a:off x="3962400" y="4419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632D26-BDB6-EC48-8D75-B607A33B0331}"/>
              </a:ext>
            </a:extLst>
          </p:cNvPr>
          <p:cNvCxnSpPr/>
          <p:nvPr/>
        </p:nvCxnSpPr>
        <p:spPr bwMode="auto">
          <a:xfrm flipV="1">
            <a:off x="3657600" y="41910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AAEE6FA-4E03-5A4E-ADB8-8C3CD3E3776B}"/>
              </a:ext>
            </a:extLst>
          </p:cNvPr>
          <p:cNvSpPr/>
          <p:nvPr/>
        </p:nvSpPr>
        <p:spPr bwMode="auto">
          <a:xfrm>
            <a:off x="3505200" y="6248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B66D4E-7ACE-2646-88C9-40CC5109F6D0}"/>
              </a:ext>
            </a:extLst>
          </p:cNvPr>
          <p:cNvCxnSpPr/>
          <p:nvPr/>
        </p:nvCxnSpPr>
        <p:spPr bwMode="auto">
          <a:xfrm flipV="1">
            <a:off x="3124200" y="5562600"/>
            <a:ext cx="83820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9279EF1-05A9-A74E-A7F7-FC85E424CA52}"/>
              </a:ext>
            </a:extLst>
          </p:cNvPr>
          <p:cNvSpPr/>
          <p:nvPr/>
        </p:nvSpPr>
        <p:spPr bwMode="auto">
          <a:xfrm>
            <a:off x="3962400" y="6248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8FB9387-9A67-7B42-AE7C-60E2D0D510A9}"/>
              </a:ext>
            </a:extLst>
          </p:cNvPr>
          <p:cNvSpPr/>
          <p:nvPr/>
        </p:nvSpPr>
        <p:spPr bwMode="auto">
          <a:xfrm>
            <a:off x="3962400" y="57912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A46B53-9C39-384D-AAF5-8DDAE8CE7BEC}"/>
              </a:ext>
            </a:extLst>
          </p:cNvPr>
          <p:cNvSpPr txBox="1"/>
          <p:nvPr/>
        </p:nvSpPr>
        <p:spPr>
          <a:xfrm>
            <a:off x="7239000" y="3058180"/>
            <a:ext cx="136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 =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8EFE9F-4849-4C46-AA6E-9D586DF8F000}"/>
              </a:ext>
            </a:extLst>
          </p:cNvPr>
          <p:cNvSpPr txBox="1"/>
          <p:nvPr/>
        </p:nvSpPr>
        <p:spPr>
          <a:xfrm>
            <a:off x="7245974" y="5257800"/>
            <a:ext cx="136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 =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C28778-AF03-1E48-B13C-3191C72E9FA9}"/>
              </a:ext>
            </a:extLst>
          </p:cNvPr>
          <p:cNvSpPr/>
          <p:nvPr/>
        </p:nvSpPr>
        <p:spPr>
          <a:xfrm>
            <a:off x="5562600" y="3048000"/>
            <a:ext cx="895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5BB705-EB8C-7748-AA2D-38FD89348B08}"/>
              </a:ext>
            </a:extLst>
          </p:cNvPr>
          <p:cNvSpPr/>
          <p:nvPr/>
        </p:nvSpPr>
        <p:spPr>
          <a:xfrm>
            <a:off x="5181600" y="46482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12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84C0BE-AFD0-664E-9B54-41A53DF13EB4}"/>
              </a:ext>
            </a:extLst>
          </p:cNvPr>
          <p:cNvSpPr/>
          <p:nvPr/>
        </p:nvSpPr>
        <p:spPr>
          <a:xfrm>
            <a:off x="5334000" y="5943600"/>
            <a:ext cx="895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2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94A9CD0-9D4E-9541-99C2-D6FBAE8169BC}"/>
              </a:ext>
            </a:extLst>
          </p:cNvPr>
          <p:cNvSpPr/>
          <p:nvPr/>
        </p:nvSpPr>
        <p:spPr>
          <a:xfrm>
            <a:off x="3124200" y="32004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E257D13-1444-0F41-B63B-DABDEEC40BAD}"/>
              </a:ext>
            </a:extLst>
          </p:cNvPr>
          <p:cNvSpPr/>
          <p:nvPr/>
        </p:nvSpPr>
        <p:spPr>
          <a:xfrm>
            <a:off x="3581400" y="2667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17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260510-7866-7145-AEF3-67BDA434E476}"/>
              </a:ext>
            </a:extLst>
          </p:cNvPr>
          <p:cNvSpPr txBox="1"/>
          <p:nvPr/>
        </p:nvSpPr>
        <p:spPr>
          <a:xfrm>
            <a:off x="228600" y="42672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00DB54-53C7-5449-821B-89ACD7C50E07}"/>
              </a:ext>
            </a:extLst>
          </p:cNvPr>
          <p:cNvSpPr/>
          <p:nvPr/>
        </p:nvSpPr>
        <p:spPr bwMode="auto">
          <a:xfrm>
            <a:off x="17526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6A276A-7EAE-044D-BBBA-CB5F22B88524}"/>
              </a:ext>
            </a:extLst>
          </p:cNvPr>
          <p:cNvSpPr/>
          <p:nvPr/>
        </p:nvSpPr>
        <p:spPr bwMode="auto">
          <a:xfrm>
            <a:off x="22098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7381DA-3491-5047-B94A-83C2857E1C08}"/>
              </a:ext>
            </a:extLst>
          </p:cNvPr>
          <p:cNvSpPr/>
          <p:nvPr/>
        </p:nvSpPr>
        <p:spPr bwMode="auto">
          <a:xfrm>
            <a:off x="22098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2A4FFC-8E1A-EB4E-AE80-B960CFAE45B9}"/>
              </a:ext>
            </a:extLst>
          </p:cNvPr>
          <p:cNvSpPr/>
          <p:nvPr/>
        </p:nvSpPr>
        <p:spPr>
          <a:xfrm>
            <a:off x="4876800" y="32004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13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610CA7-50F1-2848-A29E-0CA29F8488D8}"/>
              </a:ext>
            </a:extLst>
          </p:cNvPr>
          <p:cNvSpPr/>
          <p:nvPr/>
        </p:nvSpPr>
        <p:spPr>
          <a:xfrm>
            <a:off x="4876800" y="51816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23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7329A6-9900-3842-B740-7818EC0E4A34}"/>
              </a:ext>
            </a:extLst>
          </p:cNvPr>
          <p:cNvSpPr/>
          <p:nvPr/>
        </p:nvSpPr>
        <p:spPr bwMode="auto">
          <a:xfrm>
            <a:off x="26670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766E55-3BA7-B64A-9301-C3819A980D7E}"/>
              </a:ext>
            </a:extLst>
          </p:cNvPr>
          <p:cNvSpPr/>
          <p:nvPr/>
        </p:nvSpPr>
        <p:spPr bwMode="auto">
          <a:xfrm>
            <a:off x="26670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199394F-8EA2-BC42-A942-B1692D058F52}"/>
              </a:ext>
            </a:extLst>
          </p:cNvPr>
          <p:cNvSpPr/>
          <p:nvPr/>
        </p:nvSpPr>
        <p:spPr bwMode="auto">
          <a:xfrm>
            <a:off x="2667000" y="4038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7B5B90B-665D-8F40-A778-904A82011233}"/>
              </a:ext>
            </a:extLst>
          </p:cNvPr>
          <p:cNvSpPr/>
          <p:nvPr/>
        </p:nvSpPr>
        <p:spPr>
          <a:xfrm>
            <a:off x="1371600" y="4953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092FEA7-2F4B-DE47-A617-0B45E0A18E3E}"/>
              </a:ext>
            </a:extLst>
          </p:cNvPr>
          <p:cNvSpPr/>
          <p:nvPr/>
        </p:nvSpPr>
        <p:spPr>
          <a:xfrm>
            <a:off x="1828800" y="45059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3D1B3B-7A59-C74B-93C9-F580D9A28513}"/>
              </a:ext>
            </a:extLst>
          </p:cNvPr>
          <p:cNvSpPr/>
          <p:nvPr/>
        </p:nvSpPr>
        <p:spPr>
          <a:xfrm>
            <a:off x="2286000" y="40487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72F796F-3868-DC47-A354-1158206B8A3D}"/>
              </a:ext>
            </a:extLst>
          </p:cNvPr>
          <p:cNvSpPr/>
          <p:nvPr/>
        </p:nvSpPr>
        <p:spPr>
          <a:xfrm>
            <a:off x="2743200" y="35915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3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4E9CF11-F2AF-7A45-B8B8-F8087D095F5E}"/>
              </a:ext>
            </a:extLst>
          </p:cNvPr>
          <p:cNvSpPr/>
          <p:nvPr/>
        </p:nvSpPr>
        <p:spPr>
          <a:xfrm>
            <a:off x="4876800" y="4201180"/>
            <a:ext cx="1957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123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843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588471-8597-1941-81E4-B6232785511D}"/>
              </a:ext>
            </a:extLst>
          </p:cNvPr>
          <p:cNvSpPr txBox="1"/>
          <p:nvPr/>
        </p:nvSpPr>
        <p:spPr>
          <a:xfrm>
            <a:off x="228600" y="42672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2E93D5-8DB0-9044-8310-EF793FBC59BF}"/>
              </a:ext>
            </a:extLst>
          </p:cNvPr>
          <p:cNvSpPr/>
          <p:nvPr/>
        </p:nvSpPr>
        <p:spPr bwMode="auto">
          <a:xfrm>
            <a:off x="17526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EEBE57-3F87-134A-9004-173F1C103E67}"/>
              </a:ext>
            </a:extLst>
          </p:cNvPr>
          <p:cNvSpPr/>
          <p:nvPr/>
        </p:nvSpPr>
        <p:spPr bwMode="auto">
          <a:xfrm>
            <a:off x="22098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C04FFD-D1A0-B548-8D18-E46C267BBA7F}"/>
              </a:ext>
            </a:extLst>
          </p:cNvPr>
          <p:cNvSpPr/>
          <p:nvPr/>
        </p:nvSpPr>
        <p:spPr bwMode="auto">
          <a:xfrm>
            <a:off x="22098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76FB8B-6C2D-324E-B18E-6A68FDC7C393}"/>
              </a:ext>
            </a:extLst>
          </p:cNvPr>
          <p:cNvSpPr txBox="1"/>
          <p:nvPr/>
        </p:nvSpPr>
        <p:spPr>
          <a:xfrm>
            <a:off x="1143000" y="6019800"/>
            <a:ext cx="262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F(3) = F(2)+F(1)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076BD7-329A-0548-8BBB-C806FD6B435D}"/>
              </a:ext>
            </a:extLst>
          </p:cNvPr>
          <p:cNvSpPr/>
          <p:nvPr/>
        </p:nvSpPr>
        <p:spPr>
          <a:xfrm>
            <a:off x="4876800" y="32004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FF6600"/>
                </a:solidFill>
              </a:rPr>
              <a:t>0</a:t>
            </a:r>
            <a:r>
              <a:rPr lang="en-US" u="sng" dirty="0">
                <a:solidFill>
                  <a:srgbClr val="FF6600"/>
                </a:solidFill>
                <a:sym typeface="Wingdings"/>
              </a:rPr>
              <a:t>1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70AF24-C11B-8D4F-80C4-03E33DDDF9B7}"/>
              </a:ext>
            </a:extLst>
          </p:cNvPr>
          <p:cNvSpPr/>
          <p:nvPr/>
        </p:nvSpPr>
        <p:spPr>
          <a:xfrm>
            <a:off x="4876800" y="51816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3366FF"/>
                </a:solidFill>
              </a:rPr>
              <a:t>0</a:t>
            </a:r>
            <a:r>
              <a:rPr lang="en-US" u="sng" dirty="0">
                <a:solidFill>
                  <a:srgbClr val="3366FF"/>
                </a:solidFill>
                <a:sym typeface="Wingdings"/>
              </a:rPr>
              <a:t>2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0A5539-DC38-994D-8B2E-27F206D11848}"/>
              </a:ext>
            </a:extLst>
          </p:cNvPr>
          <p:cNvSpPr/>
          <p:nvPr/>
        </p:nvSpPr>
        <p:spPr bwMode="auto">
          <a:xfrm>
            <a:off x="26670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C9BFC5-8889-8948-9DE7-BFF6E10FCC77}"/>
              </a:ext>
            </a:extLst>
          </p:cNvPr>
          <p:cNvSpPr/>
          <p:nvPr/>
        </p:nvSpPr>
        <p:spPr bwMode="auto">
          <a:xfrm>
            <a:off x="26670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EBB453A-644E-D240-80A1-9C6967E70A44}"/>
              </a:ext>
            </a:extLst>
          </p:cNvPr>
          <p:cNvSpPr/>
          <p:nvPr/>
        </p:nvSpPr>
        <p:spPr bwMode="auto">
          <a:xfrm>
            <a:off x="2667000" y="4038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E67A51-540B-224C-B104-1860DA4EE10A}"/>
              </a:ext>
            </a:extLst>
          </p:cNvPr>
          <p:cNvSpPr/>
          <p:nvPr/>
        </p:nvSpPr>
        <p:spPr>
          <a:xfrm>
            <a:off x="1371600" y="4953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A66DE9-DDAE-9041-BE33-B1D285211206}"/>
              </a:ext>
            </a:extLst>
          </p:cNvPr>
          <p:cNvSpPr/>
          <p:nvPr/>
        </p:nvSpPr>
        <p:spPr>
          <a:xfrm>
            <a:off x="1828800" y="45059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A426D9-077D-B844-B810-F4FE6627E487}"/>
              </a:ext>
            </a:extLst>
          </p:cNvPr>
          <p:cNvSpPr/>
          <p:nvPr/>
        </p:nvSpPr>
        <p:spPr>
          <a:xfrm>
            <a:off x="2286000" y="40487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2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549822-1738-FC44-9E35-0265C1CA5BDB}"/>
              </a:ext>
            </a:extLst>
          </p:cNvPr>
          <p:cNvSpPr/>
          <p:nvPr/>
        </p:nvSpPr>
        <p:spPr>
          <a:xfrm>
            <a:off x="2743200" y="35915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3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2C35F1-9EA0-644B-93D1-538ED6B75059}"/>
              </a:ext>
            </a:extLst>
          </p:cNvPr>
          <p:cNvSpPr/>
          <p:nvPr/>
        </p:nvSpPr>
        <p:spPr>
          <a:xfrm>
            <a:off x="4876800" y="4201180"/>
            <a:ext cx="1957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3366FF"/>
                </a:solidFill>
              </a:rPr>
              <a:t>0</a:t>
            </a:r>
            <a:r>
              <a:rPr lang="en-US" u="sng" dirty="0">
                <a:solidFill>
                  <a:srgbClr val="3366FF"/>
                </a:solidFill>
                <a:sym typeface="Wingdings"/>
              </a:rPr>
              <a:t>12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A98DD2-A95E-4940-8AE5-7766B4A21A3F}"/>
              </a:ext>
            </a:extLst>
          </p:cNvPr>
          <p:cNvSpPr/>
          <p:nvPr/>
        </p:nvSpPr>
        <p:spPr>
          <a:xfrm>
            <a:off x="7467600" y="4800600"/>
            <a:ext cx="803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F(2)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B3D6C56-0F97-0E49-B31D-83555ACF19D4}"/>
              </a:ext>
            </a:extLst>
          </p:cNvPr>
          <p:cNvSpPr/>
          <p:nvPr/>
        </p:nvSpPr>
        <p:spPr>
          <a:xfrm>
            <a:off x="7467600" y="3276600"/>
            <a:ext cx="803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F(1)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EEBD43-371D-2F4D-A354-455E90219406}"/>
              </a:ext>
            </a:extLst>
          </p:cNvPr>
          <p:cNvSpPr txBox="1"/>
          <p:nvPr/>
        </p:nvSpPr>
        <p:spPr>
          <a:xfrm>
            <a:off x="4876800" y="6019800"/>
            <a:ext cx="3222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F(n) = F(n-1)+F(n-2)</a:t>
            </a:r>
          </a:p>
        </p:txBody>
      </p:sp>
    </p:spTree>
    <p:extLst>
      <p:ext uri="{BB962C8B-B14F-4D97-AF65-F5344CB8AC3E}">
        <p14:creationId xmlns:p14="http://schemas.microsoft.com/office/powerpoint/2010/main" val="411476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0" grpId="0"/>
      <p:bldP spid="41" grpId="0"/>
      <p:bldP spid="4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graphicFrame>
        <p:nvGraphicFramePr>
          <p:cNvPr id="25" name="Chart 24"/>
          <p:cNvGraphicFramePr>
            <a:graphicFrameLocks noGrp="1"/>
          </p:cNvGraphicFramePr>
          <p:nvPr/>
        </p:nvGraphicFramePr>
        <p:xfrm>
          <a:off x="685800" y="2286000"/>
          <a:ext cx="77724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135761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41449" y="28956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F(5)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37338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60649" y="37338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F(3)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45720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F(3)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4600" y="45720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" y="55626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55626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03449" y="45720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94049" y="45720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</a:p>
        </p:txBody>
      </p:sp>
      <p:cxnSp>
        <p:nvCxnSpPr>
          <p:cNvPr id="15" name="Straight Arrow Connector 14"/>
          <p:cNvCxnSpPr>
            <a:stCxn id="4" idx="2"/>
            <a:endCxn id="6" idx="0"/>
          </p:cNvCxnSpPr>
          <p:nvPr/>
        </p:nvCxnSpPr>
        <p:spPr bwMode="auto">
          <a:xfrm flipH="1">
            <a:off x="2458925" y="3418820"/>
            <a:ext cx="1184049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stCxn id="4" idx="2"/>
            <a:endCxn id="7" idx="0"/>
          </p:cNvCxnSpPr>
          <p:nvPr/>
        </p:nvCxnSpPr>
        <p:spPr bwMode="auto">
          <a:xfrm>
            <a:off x="3642974" y="3418820"/>
            <a:ext cx="12192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6" idx="2"/>
            <a:endCxn id="8" idx="0"/>
          </p:cNvCxnSpPr>
          <p:nvPr/>
        </p:nvCxnSpPr>
        <p:spPr bwMode="auto">
          <a:xfrm flipH="1">
            <a:off x="1773125" y="4257020"/>
            <a:ext cx="6858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6" idx="2"/>
            <a:endCxn id="9" idx="0"/>
          </p:cNvCxnSpPr>
          <p:nvPr/>
        </p:nvCxnSpPr>
        <p:spPr bwMode="auto">
          <a:xfrm>
            <a:off x="2458925" y="4257020"/>
            <a:ext cx="4572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>
            <a:stCxn id="7" idx="2"/>
            <a:endCxn id="13" idx="0"/>
          </p:cNvCxnSpPr>
          <p:nvPr/>
        </p:nvCxnSpPr>
        <p:spPr bwMode="auto">
          <a:xfrm flipH="1">
            <a:off x="4404974" y="4257020"/>
            <a:ext cx="4572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>
            <a:stCxn id="7" idx="2"/>
            <a:endCxn id="14" idx="0"/>
          </p:cNvCxnSpPr>
          <p:nvPr/>
        </p:nvCxnSpPr>
        <p:spPr bwMode="auto">
          <a:xfrm>
            <a:off x="4862174" y="4257020"/>
            <a:ext cx="5334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>
            <a:stCxn id="8" idx="2"/>
            <a:endCxn id="10" idx="0"/>
          </p:cNvCxnSpPr>
          <p:nvPr/>
        </p:nvCxnSpPr>
        <p:spPr bwMode="auto">
          <a:xfrm flipH="1">
            <a:off x="1163525" y="5095220"/>
            <a:ext cx="609600" cy="4673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stCxn id="8" idx="2"/>
            <a:endCxn id="11" idx="0"/>
          </p:cNvCxnSpPr>
          <p:nvPr/>
        </p:nvCxnSpPr>
        <p:spPr bwMode="auto">
          <a:xfrm>
            <a:off x="1773125" y="5095220"/>
            <a:ext cx="381000" cy="4673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/>
          <p:cNvSpPr/>
          <p:nvPr/>
        </p:nvSpPr>
        <p:spPr>
          <a:xfrm>
            <a:off x="3733800" y="6096000"/>
            <a:ext cx="4853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2400" b="1" i="1" dirty="0">
                <a:solidFill>
                  <a:srgbClr val="FF0000"/>
                </a:solidFill>
              </a:rPr>
              <a:t>F(1) called 317,811 times when N=30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41" name="Oval Callout 40"/>
          <p:cNvSpPr/>
          <p:nvPr/>
        </p:nvSpPr>
        <p:spPr bwMode="auto">
          <a:xfrm>
            <a:off x="6019800" y="4191000"/>
            <a:ext cx="2895600" cy="993648"/>
          </a:xfrm>
          <a:prstGeom prst="wedgeEllipseCallout">
            <a:avLst>
              <a:gd name="adj1" fmla="val -34662"/>
              <a:gd name="adj2" fmla="val 139650"/>
            </a:avLst>
          </a:prstGeom>
          <a:solidFill>
            <a:srgbClr val="92D050"/>
          </a:solidFill>
          <a:ln>
            <a:headEnd type="none" w="med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rPr>
              <a:t>Overlapping sub problem!</a:t>
            </a:r>
          </a:p>
        </p:txBody>
      </p:sp>
    </p:spTree>
    <p:extLst>
      <p:ext uri="{BB962C8B-B14F-4D97-AF65-F5344CB8AC3E}">
        <p14:creationId xmlns:p14="http://schemas.microsoft.com/office/powerpoint/2010/main" val="297402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/>
      <p:bldP spid="40" grpId="0"/>
      <p:bldP spid="4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0" y="2514600"/>
            <a:ext cx="3222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F(n) = F(n-1)+F(n-2)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081681"/>
              </p:ext>
            </p:extLst>
          </p:nvPr>
        </p:nvGraphicFramePr>
        <p:xfrm>
          <a:off x="1371600" y="4191000"/>
          <a:ext cx="6095999" cy="7416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10946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 bwMode="auto">
          <a:xfrm>
            <a:off x="2057400" y="5257800"/>
            <a:ext cx="495300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6096000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Dynamic programming!</a:t>
            </a:r>
          </a:p>
        </p:txBody>
      </p:sp>
    </p:spTree>
    <p:extLst>
      <p:ext uri="{BB962C8B-B14F-4D97-AF65-F5344CB8AC3E}">
        <p14:creationId xmlns:p14="http://schemas.microsoft.com/office/powerpoint/2010/main" val="395786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6DB0DE-796D-5A4D-AE65-F87E47865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</p:spTree>
    <p:extLst>
      <p:ext uri="{BB962C8B-B14F-4D97-AF65-F5344CB8AC3E}">
        <p14:creationId xmlns:p14="http://schemas.microsoft.com/office/powerpoint/2010/main" val="6772675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80FA38-2220-D64E-8A7A-A240E5E00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828"/>
            <a:ext cx="9144000" cy="567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70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8A79186-A503-244C-9CA4-000AB2323C7A}"/>
              </a:ext>
            </a:extLst>
          </p:cNvPr>
          <p:cNvSpPr txBox="1"/>
          <p:nvPr/>
        </p:nvSpPr>
        <p:spPr>
          <a:xfrm>
            <a:off x="850724" y="2306196"/>
            <a:ext cx="441819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Foo() {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	int array1[10];</a:t>
            </a:r>
          </a:p>
          <a:p>
            <a:r>
              <a:rPr lang="en-US" sz="2800" dirty="0"/>
              <a:t>	</a:t>
            </a:r>
          </a:p>
          <a:p>
            <a:endParaRPr lang="en-US" sz="2800" dirty="0"/>
          </a:p>
          <a:p>
            <a:r>
              <a:rPr lang="en-US" sz="2800" dirty="0"/>
              <a:t>	int * array2 = new int[20];</a:t>
            </a:r>
          </a:p>
          <a:p>
            <a:endParaRPr lang="en-US" sz="2800" dirty="0"/>
          </a:p>
          <a:p>
            <a:r>
              <a:rPr lang="en-US" sz="2800" dirty="0"/>
              <a:t>	delete array2;</a:t>
            </a:r>
          </a:p>
          <a:p>
            <a:r>
              <a:rPr lang="en-US" sz="2800" dirty="0"/>
              <a:t>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D97158-7FA3-C745-88F9-53AB7A89FAAE}"/>
              </a:ext>
            </a:extLst>
          </p:cNvPr>
          <p:cNvSpPr txBox="1"/>
          <p:nvPr/>
        </p:nvSpPr>
        <p:spPr>
          <a:xfrm>
            <a:off x="850723" y="2296373"/>
            <a:ext cx="441819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Foo() {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// stack</a:t>
            </a:r>
          </a:p>
          <a:p>
            <a:r>
              <a:rPr lang="en-US" sz="2800" dirty="0"/>
              <a:t>	int array1[10];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FF0000"/>
                </a:solidFill>
              </a:rPr>
              <a:t>	// heap</a:t>
            </a:r>
          </a:p>
          <a:p>
            <a:r>
              <a:rPr lang="en-US" sz="2800" dirty="0"/>
              <a:t>	int * array2 = new int[20];</a:t>
            </a:r>
          </a:p>
          <a:p>
            <a:endParaRPr lang="en-US" sz="2800" dirty="0"/>
          </a:p>
          <a:p>
            <a:r>
              <a:rPr lang="en-US" sz="2800" dirty="0"/>
              <a:t>	delete array2;</a:t>
            </a:r>
          </a:p>
          <a:p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16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F56F9-177A-1649-9B2B-D21C9EE9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97" y="1748116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1AC46-7969-AC44-BE19-186DB2DBE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237" y="3056962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844981-8CA7-5A44-A1BB-0AEFEC45B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660" y="4401669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90A97B7-DA6B-C04C-9ACC-4409B1094A0D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156447" y="2510118"/>
            <a:ext cx="1889842" cy="546844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8756324-7E2A-0448-A665-2AF56B4B566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701201" y="3818964"/>
            <a:ext cx="1705511" cy="582705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2E4165-684E-264F-9F56-3F457F6755EC}"/>
              </a:ext>
            </a:extLst>
          </p:cNvPr>
          <p:cNvSpPr txBox="1"/>
          <p:nvPr/>
        </p:nvSpPr>
        <p:spPr>
          <a:xfrm>
            <a:off x="3128682" y="2429435"/>
            <a:ext cx="108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Dream(1)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AE471-5D4B-C640-BD1B-F2A62D053AB3}"/>
              </a:ext>
            </a:extLst>
          </p:cNvPr>
          <p:cNvSpPr txBox="1"/>
          <p:nvPr/>
        </p:nvSpPr>
        <p:spPr>
          <a:xfrm>
            <a:off x="4374628" y="3483708"/>
            <a:ext cx="108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Dream(0)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25FDBE-045B-564B-A4A9-E0BCFF1CC008}"/>
              </a:ext>
            </a:extLst>
          </p:cNvPr>
          <p:cNvSpPr txBox="1"/>
          <p:nvPr/>
        </p:nvSpPr>
        <p:spPr>
          <a:xfrm>
            <a:off x="259976" y="6486488"/>
            <a:ext cx="2441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 buffer overflow attack</a:t>
            </a:r>
            <a:endParaRPr 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9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26" grpId="1" animBg="1"/>
      <p:bldP spid="27" grpId="0" animBg="1"/>
      <p:bldP spid="27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C50626-70CA-DE4F-A441-9C6EBECEE1AC}"/>
              </a:ext>
            </a:extLst>
          </p:cNvPr>
          <p:cNvGrpSpPr/>
          <p:nvPr/>
        </p:nvGrpSpPr>
        <p:grpSpPr>
          <a:xfrm>
            <a:off x="331097" y="1748116"/>
            <a:ext cx="1561761" cy="1447800"/>
            <a:chOff x="331097" y="1748116"/>
            <a:chExt cx="5260667" cy="4876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9F56F9-177A-1649-9B2B-D21C9EE93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51AC46-7969-AC44-BE19-186DB2DBE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844981-8CA7-5A44-A1BB-0AEFEC45B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673788" y="5351777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dream(N-2)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dream(N-1)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CB03D9-A020-DC4E-AB83-357A58F2638E}"/>
              </a:ext>
            </a:extLst>
          </p:cNvPr>
          <p:cNvGrpSpPr/>
          <p:nvPr/>
        </p:nvGrpSpPr>
        <p:grpSpPr>
          <a:xfrm>
            <a:off x="1515853" y="2864222"/>
            <a:ext cx="1561761" cy="1447800"/>
            <a:chOff x="331097" y="1748116"/>
            <a:chExt cx="5260667" cy="48768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6ECFA5E-DD8B-D24F-B7A8-534B72B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9C711C0-A68D-9E47-B365-C26589852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FA4D774-99BD-8B44-B8DF-5791D521B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EC0B5B-284C-E94B-A3DD-70ADC90D25E7}"/>
              </a:ext>
            </a:extLst>
          </p:cNvPr>
          <p:cNvGrpSpPr/>
          <p:nvPr/>
        </p:nvGrpSpPr>
        <p:grpSpPr>
          <a:xfrm>
            <a:off x="2757638" y="3987332"/>
            <a:ext cx="1561761" cy="1447800"/>
            <a:chOff x="331097" y="1748116"/>
            <a:chExt cx="5260667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493AD01-2F92-A645-A733-6466E0308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42FEAE-D9CF-CD44-8ADE-CDE481E94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606A232-E018-E542-BAD6-3C78296C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74CE15E-3F73-E143-A31D-CA42EDD582AD}"/>
              </a:ext>
            </a:extLst>
          </p:cNvPr>
          <p:cNvSpPr/>
          <p:nvPr/>
        </p:nvSpPr>
        <p:spPr>
          <a:xfrm>
            <a:off x="7169235" y="2658609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dream(N-3)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B26ABD-5AE1-1A4C-BE4A-3DFA66A07B46}"/>
              </a:ext>
            </a:extLst>
          </p:cNvPr>
          <p:cNvSpPr/>
          <p:nvPr/>
        </p:nvSpPr>
        <p:spPr>
          <a:xfrm>
            <a:off x="7176247" y="1950404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dream(N-4)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42FDE9-E4D7-3641-BA53-EDC0352165E3}"/>
              </a:ext>
            </a:extLst>
          </p:cNvPr>
          <p:cNvSpPr/>
          <p:nvPr/>
        </p:nvSpPr>
        <p:spPr>
          <a:xfrm>
            <a:off x="7176247" y="3174076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4CD116-790B-0644-A35D-3AD050C57248}"/>
              </a:ext>
            </a:extLst>
          </p:cNvPr>
          <p:cNvSpPr/>
          <p:nvPr/>
        </p:nvSpPr>
        <p:spPr>
          <a:xfrm>
            <a:off x="7183259" y="2465871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dream(N-3)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F465C6-E02C-5B42-9BCB-2AE68D7E413F}"/>
              </a:ext>
            </a:extLst>
          </p:cNvPr>
          <p:cNvCxnSpPr/>
          <p:nvPr/>
        </p:nvCxnSpPr>
        <p:spPr>
          <a:xfrm>
            <a:off x="5964698" y="1950404"/>
            <a:ext cx="312374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E523C8A-A524-AF41-ADFB-9EF23C12B381}"/>
              </a:ext>
            </a:extLst>
          </p:cNvPr>
          <p:cNvGrpSpPr/>
          <p:nvPr/>
        </p:nvGrpSpPr>
        <p:grpSpPr>
          <a:xfrm>
            <a:off x="3993320" y="5105119"/>
            <a:ext cx="1561761" cy="1447800"/>
            <a:chOff x="331097" y="1748116"/>
            <a:chExt cx="5260667" cy="487680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49245E0-61A1-4746-96B5-643C75AE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C08EF09-2954-C949-8CCD-885A1E5D1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75890FA-6BAA-6945-9C36-C2B8B9C3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9769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 animBg="1"/>
      <p:bldP spid="31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632654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46FF2-B28F-A949-B60D-04DE49A6F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188" y="2267086"/>
            <a:ext cx="4220278" cy="281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799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8521</TotalTime>
  <Words>2161</Words>
  <Application>Microsoft Macintosh PowerPoint</Application>
  <PresentationFormat>On-screen Show (4:3)</PresentationFormat>
  <Paragraphs>716</Paragraphs>
  <Slides>58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Recursion</vt:lpstr>
      <vt:lpstr>Recursion</vt:lpstr>
      <vt:lpstr>Dream in Recursion</vt:lpstr>
      <vt:lpstr>Recursion (and backtracking)</vt:lpstr>
      <vt:lpstr>Function Call Stack </vt:lpstr>
      <vt:lpstr>Function Call Stack </vt:lpstr>
      <vt:lpstr>Function Call Stack </vt:lpstr>
      <vt:lpstr>Recursion (and backtracking)</vt:lpstr>
      <vt:lpstr>Recursion (and backtracking)</vt:lpstr>
      <vt:lpstr>Homework Issues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Recursion vs Stack</vt:lpstr>
      <vt:lpstr>Recursion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Recursion: </vt:lpstr>
      <vt:lpstr>Recursion: </vt:lpstr>
      <vt:lpstr>Example 4: Climbing Stairs</vt:lpstr>
      <vt:lpstr>Example 4: Climbing Stairs</vt:lpstr>
      <vt:lpstr>Example 4: Climbing Stairs</vt:lpstr>
      <vt:lpstr>Example 4: Code</vt:lpstr>
      <vt:lpstr>Example 4: Code</vt:lpstr>
      <vt:lpstr>Example 4: Code</vt:lpstr>
      <vt:lpstr>Backtracking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557</cp:revision>
  <cp:lastPrinted>2016-02-10T20:19:12Z</cp:lastPrinted>
  <dcterms:created xsi:type="dcterms:W3CDTF">2014-10-14T00:51:43Z</dcterms:created>
  <dcterms:modified xsi:type="dcterms:W3CDTF">2019-10-30T01:19:48Z</dcterms:modified>
</cp:coreProperties>
</file>